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4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01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513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388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355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148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324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088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48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83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5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035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4C91C-CE25-4242-8DD7-5562C03A7CC1}" type="datetimeFigureOut">
              <a:rPr lang="es-CO" smtClean="0"/>
              <a:t>30/05/2014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7A186-9EED-42DB-AEA9-8AD17E26725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29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NOMINA_PAGO_DE_SUELDOS_LW%20A.xls" TargetMode="External"/><Relationship Id="rId4" Type="http://schemas.openxmlformats.org/officeDocument/2006/relationships/hyperlink" Target="LEGISLACION%20LABORAL%20LIQUIDACION%20DE%20NOMINA.doc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slide" Target="slide1.xml"/><Relationship Id="rId4" Type="http://schemas.openxmlformats.org/officeDocument/2006/relationships/hyperlink" Target="Tutorial%20para%20pago%20de%20nomina%20en%20Excel.wm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ORAS%20EXTRAS.xls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12000" contrast="-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" y="-1"/>
            <a:ext cx="12150091" cy="7031865"/>
          </a:xfrm>
          <a:prstGeom prst="rect">
            <a:avLst/>
          </a:prstGeom>
          <a:effectLst>
            <a:glow>
              <a:schemeClr val="accent1"/>
            </a:glow>
            <a:reflection stA="0" dist="1270000" dir="5400000" sy="-100000" algn="bl" rotWithShape="0"/>
            <a:softEdge rad="1270000"/>
          </a:effectLst>
        </p:spPr>
      </p:pic>
      <p:sp>
        <p:nvSpPr>
          <p:cNvPr id="7" name="Rectángulo 6"/>
          <p:cNvSpPr/>
          <p:nvPr/>
        </p:nvSpPr>
        <p:spPr>
          <a:xfrm>
            <a:off x="1068142" y="1112772"/>
            <a:ext cx="93602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harsh" dir="t"/>
            </a:scene3d>
            <a:sp3d extrusionH="57150" prstMaterial="matte">
              <a:bevelT w="63500" h="12700" prst="softRound"/>
              <a:bevelB w="57150" h="38100" prst="artDeco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s-CO" sz="5400" b="1" cap="none" spc="0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LEGISLACION LABORAL</a:t>
            </a:r>
            <a:endParaRPr lang="es-CO" sz="5400" b="1" cap="none" spc="0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8" name="Elipse 7">
            <a:hlinkClick r:id="rId4" action="ppaction://hlinkfile"/>
          </p:cNvPr>
          <p:cNvSpPr/>
          <p:nvPr/>
        </p:nvSpPr>
        <p:spPr>
          <a:xfrm>
            <a:off x="10728101" y="1164843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Elipse 10"/>
          <p:cNvSpPr/>
          <p:nvPr/>
        </p:nvSpPr>
        <p:spPr>
          <a:xfrm>
            <a:off x="9659151" y="5214364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Elipse 11">
            <a:hlinkClick r:id="rId5" action="ppaction://hlinkfile"/>
          </p:cNvPr>
          <p:cNvSpPr/>
          <p:nvPr/>
        </p:nvSpPr>
        <p:spPr>
          <a:xfrm>
            <a:off x="5182671" y="2964962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ectángulo 13"/>
          <p:cNvSpPr/>
          <p:nvPr/>
        </p:nvSpPr>
        <p:spPr>
          <a:xfrm>
            <a:off x="1026693" y="2874650"/>
            <a:ext cx="38395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harsh" dir="t"/>
            </a:scene3d>
            <a:sp3d extrusionH="57150" prstMaterial="matte">
              <a:bevelT w="63500" h="12700" prst="softRound"/>
              <a:bevelB w="57150" h="38100" prst="artDeco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s-CO" sz="5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NOMINA</a:t>
            </a:r>
          </a:p>
          <a:p>
            <a:pPr algn="ctr"/>
            <a:endParaRPr lang="es-CO" sz="5400" b="1" cap="none" spc="0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133503" y="4920629"/>
            <a:ext cx="826790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harsh" dir="t"/>
            </a:scene3d>
            <a:sp3d extrusionH="57150" prstMaterial="matte">
              <a:bevelT w="63500" h="12700" prst="softRound"/>
              <a:bevelB w="57150" h="38100" prst="artDeco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s-CO" sz="4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COMO LIQUIDAR NOMINA </a:t>
            </a:r>
          </a:p>
          <a:p>
            <a:pPr algn="ctr"/>
            <a:r>
              <a:rPr lang="es-CO" sz="4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 EXCEL</a:t>
            </a:r>
            <a:endParaRPr lang="es-CO" sz="4400" b="1" cap="none" spc="0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285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hlinkClick r:id="rId4" action="ppaction://hlinkfile"/>
          </p:cNvPr>
          <p:cNvSpPr/>
          <p:nvPr/>
        </p:nvSpPr>
        <p:spPr>
          <a:xfrm>
            <a:off x="11218796" y="5826399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Elipse 3">
            <a:hlinkClick r:id="rId5" action="ppaction://hlinksldjump"/>
          </p:cNvPr>
          <p:cNvSpPr/>
          <p:nvPr/>
        </p:nvSpPr>
        <p:spPr>
          <a:xfrm>
            <a:off x="218075" y="5824251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4" name="ShockwaveFlash1" r:id="rId2" imgW="10445760" imgH="5703840"/>
        </mc:Choice>
        <mc:Fallback>
          <p:control name="ShockwaveFlash1" r:id="rId2" imgW="10445760" imgH="5703840">
            <p:pic>
              <p:nvPicPr>
                <p:cNvPr id="2" name="ShockwaveFlash1"/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23913" y="515938"/>
                  <a:ext cx="10445750" cy="5703887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93117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88914" y="311755"/>
            <a:ext cx="3477235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harsh" dir="t"/>
            </a:scene3d>
            <a:sp3d extrusionH="57150" prstMaterial="matte">
              <a:bevelT w="63500" h="12700" prst="softRound"/>
              <a:bevelB w="57150" h="38100" prst="artDeco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CO" sz="60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NOMINA</a:t>
            </a:r>
          </a:p>
          <a:p>
            <a:pPr algn="ctr"/>
            <a:endParaRPr lang="es-CO" sz="5400" b="1" cap="none" spc="0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05904" y="1429550"/>
            <a:ext cx="58305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C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contabilidad, la nómina se refiere a la cantidad pagada a los empleados por los servicios que prestó durante un cierto período de tiempo.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50758" y="3953814"/>
            <a:ext cx="58856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una empresa, la nómina es la suma de todos los registros financieros de los sueldos de un empleado, los salarios, las bonificaciones y deducciones.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932" y="1056068"/>
            <a:ext cx="4471543" cy="2794715"/>
          </a:xfrm>
          <a:prstGeom prst="rect">
            <a:avLst/>
          </a:prstGeom>
          <a:effectLst>
            <a:softEdge rad="215900"/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299" y="4051889"/>
            <a:ext cx="4471543" cy="251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83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95133" y="430192"/>
            <a:ext cx="924112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harsh" dir="t"/>
            </a:scene3d>
            <a:sp3d extrusionH="57150" prstMaterial="matte">
              <a:bevelT w="63500" h="12700" prst="softRound"/>
              <a:bevelB w="57150" h="38100" prst="artDeco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CO" sz="5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APORTES POR PARTE DEL </a:t>
            </a:r>
          </a:p>
          <a:p>
            <a:pPr algn="ctr"/>
            <a:r>
              <a:rPr lang="es-CO" sz="5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EMPLEADO</a:t>
            </a:r>
            <a:endParaRPr lang="es-CO" sz="5400" b="1" cap="none" spc="0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54219" y="2622404"/>
            <a:ext cx="67155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Salud (4</a:t>
            </a:r>
            <a:r>
              <a:rPr lang="es-C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%):</a:t>
            </a:r>
            <a:r>
              <a:rPr lang="es-C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C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empleado se le deduce este porcentaje tomando el total devengado durante el mes de trabajo – auxilio de transporte</a:t>
            </a:r>
            <a:endParaRPr lang="es-C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41340" y="4572003"/>
            <a:ext cx="60659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b="1" dirty="0"/>
              <a:t>Pensión (4</a:t>
            </a:r>
            <a:r>
              <a:rPr lang="es-CO" sz="2800" b="1" dirty="0" smtClean="0"/>
              <a:t>%): </a:t>
            </a:r>
            <a:r>
              <a:rPr lang="es-C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empleado se le deduce este porcentaje tomando el total devengado durante </a:t>
            </a:r>
            <a:r>
              <a:rPr lang="es-C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mes </a:t>
            </a:r>
            <a:r>
              <a:rPr lang="es-C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trabajo – auxilio de transporte</a:t>
            </a:r>
            <a:endParaRPr lang="es-CO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650" y="1915787"/>
            <a:ext cx="2784518" cy="22276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650" y="4460076"/>
            <a:ext cx="2762250" cy="165735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830691" y="1970343"/>
            <a:ext cx="40504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</a:rPr>
              <a:t>SEGURIDAD SOCIAL</a:t>
            </a:r>
            <a:endParaRPr lang="es-CO" sz="36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43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12387" y="66414"/>
            <a:ext cx="92770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APORTES POR PARTE DEL </a:t>
            </a:r>
          </a:p>
          <a:p>
            <a:pPr algn="ctr"/>
            <a:r>
              <a:rPr lang="es-CO" sz="5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EMPLEADOR</a:t>
            </a:r>
            <a:endParaRPr lang="es-CO" sz="54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875762" y="2665929"/>
            <a:ext cx="9028091" cy="2180440"/>
            <a:chOff x="875762" y="2446986"/>
            <a:chExt cx="9028091" cy="2180440"/>
          </a:xfrm>
        </p:grpSpPr>
        <p:grpSp>
          <p:nvGrpSpPr>
            <p:cNvPr id="9" name="Grupo 8"/>
            <p:cNvGrpSpPr/>
            <p:nvPr/>
          </p:nvGrpSpPr>
          <p:grpSpPr>
            <a:xfrm>
              <a:off x="875762" y="2446986"/>
              <a:ext cx="9028091" cy="1167164"/>
              <a:chOff x="875762" y="2446986"/>
              <a:chExt cx="9028091" cy="1167164"/>
            </a:xfrm>
          </p:grpSpPr>
          <p:sp>
            <p:nvSpPr>
              <p:cNvPr id="3" name="CuadroTexto 2"/>
              <p:cNvSpPr txBox="1"/>
              <p:nvPr/>
            </p:nvSpPr>
            <p:spPr>
              <a:xfrm>
                <a:off x="875762" y="2446986"/>
                <a:ext cx="88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s-CO" sz="2400" b="1" dirty="0"/>
                  <a:t>Salud (8.5</a:t>
                </a:r>
                <a:r>
                  <a:rPr lang="es-CO" sz="2400" b="1" dirty="0" smtClean="0"/>
                  <a:t>%): (</a:t>
                </a:r>
                <a:r>
                  <a:rPr lang="es-CO" sz="2400" dirty="0" smtClean="0"/>
                  <a:t>total devengado – auxilio de transporte) x 8,5%</a:t>
                </a:r>
                <a:endParaRPr lang="es-CO" sz="2400" dirty="0"/>
              </a:p>
            </p:txBody>
          </p:sp>
          <p:sp>
            <p:nvSpPr>
              <p:cNvPr id="4" name="CuadroTexto 3"/>
              <p:cNvSpPr txBox="1"/>
              <p:nvPr/>
            </p:nvSpPr>
            <p:spPr>
              <a:xfrm>
                <a:off x="901520" y="3090930"/>
                <a:ext cx="90023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s-CO" sz="2400" b="1" dirty="0"/>
                  <a:t>Pensión (12</a:t>
                </a:r>
                <a:r>
                  <a:rPr lang="es-CO" sz="2400" b="1" dirty="0" smtClean="0"/>
                  <a:t>%): (</a:t>
                </a:r>
                <a:r>
                  <a:rPr lang="es-CO" sz="2400" dirty="0" smtClean="0"/>
                  <a:t>total devengado – auxilio de transporte) x 12%</a:t>
                </a:r>
                <a:r>
                  <a:rPr lang="es-CO" sz="2800" dirty="0" smtClean="0"/>
                  <a:t>.</a:t>
                </a:r>
                <a:endParaRPr lang="es-CO" sz="2800" dirty="0"/>
              </a:p>
            </p:txBody>
          </p:sp>
        </p:grpSp>
        <p:sp>
          <p:nvSpPr>
            <p:cNvPr id="5" name="CuadroTexto 4"/>
            <p:cNvSpPr txBox="1"/>
            <p:nvPr/>
          </p:nvSpPr>
          <p:spPr>
            <a:xfrm>
              <a:off x="901518" y="3734874"/>
              <a:ext cx="4250028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s-CO" sz="2400" b="1" dirty="0" smtClean="0"/>
                <a:t>A.R.P. (Según la tabla):</a:t>
              </a:r>
            </a:p>
            <a:p>
              <a:endParaRPr lang="es-CO" sz="2800" dirty="0"/>
            </a:p>
          </p:txBody>
        </p:sp>
      </p:grp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360682"/>
              </p:ext>
            </p:extLst>
          </p:nvPr>
        </p:nvGraphicFramePr>
        <p:xfrm>
          <a:off x="1401650" y="4585418"/>
          <a:ext cx="3249764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454"/>
                <a:gridCol w="18093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RIESGO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PORCENTAJE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0.522%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II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1,044%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III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2,436%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IV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4,350%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V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6,960%</a:t>
                      </a:r>
                      <a:endParaRPr lang="es-CO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830691" y="1893069"/>
            <a:ext cx="40504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</a:rPr>
              <a:t>SEGURIDAD SOCIAL</a:t>
            </a:r>
            <a:endParaRPr lang="es-CO" sz="36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442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0156" y="130812"/>
            <a:ext cx="10341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APORTES POR PARTE DEL </a:t>
            </a:r>
          </a:p>
          <a:p>
            <a:pPr algn="ctr"/>
            <a:r>
              <a:rPr lang="es-CO" sz="5400" b="1" dirty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EMPLEADOR</a:t>
            </a:r>
            <a:endParaRPr lang="es-CO" sz="54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40156" y="2550017"/>
            <a:ext cx="9362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400" b="1" dirty="0"/>
              <a:t>Prima de </a:t>
            </a:r>
            <a:r>
              <a:rPr lang="es-CO" sz="2400" b="1" dirty="0" smtClean="0"/>
              <a:t>servicios: </a:t>
            </a:r>
            <a:r>
              <a:rPr lang="es-CO" sz="2400" dirty="0" smtClean="0"/>
              <a:t>total devengado al mes (incluido auxilio de transporte ) x 8,33%</a:t>
            </a:r>
            <a:endParaRPr lang="es-CO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950887" y="3423633"/>
            <a:ext cx="9362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400" b="1" dirty="0" err="1" smtClean="0"/>
              <a:t>Cesantias</a:t>
            </a:r>
            <a:r>
              <a:rPr lang="es-CO" sz="2400" b="1" dirty="0" smtClean="0"/>
              <a:t> : </a:t>
            </a:r>
            <a:r>
              <a:rPr lang="es-CO" sz="2400" dirty="0" smtClean="0"/>
              <a:t>total devengado al mes (incluido auxilio de transporte ) x 8,33% </a:t>
            </a:r>
            <a:endParaRPr lang="es-CO" sz="2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63766" y="4299399"/>
            <a:ext cx="9362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400" b="1" dirty="0" smtClean="0"/>
              <a:t>Intereses sobre las </a:t>
            </a:r>
            <a:r>
              <a:rPr lang="es-CO" sz="2400" b="1" dirty="0" err="1" smtClean="0"/>
              <a:t>cesantias</a:t>
            </a:r>
            <a:r>
              <a:rPr lang="es-CO" sz="2400" b="1" dirty="0" smtClean="0"/>
              <a:t>: (</a:t>
            </a:r>
            <a:r>
              <a:rPr lang="es-CO" sz="2400" dirty="0" smtClean="0"/>
              <a:t>total devengado al mes (incluido auxilio de transporte ) x 8,33%) x 12% </a:t>
            </a:r>
            <a:endParaRPr lang="es-CO" sz="2400" dirty="0"/>
          </a:p>
        </p:txBody>
      </p:sp>
      <p:sp>
        <p:nvSpPr>
          <p:cNvPr id="6" name="Rectángulo 5"/>
          <p:cNvSpPr/>
          <p:nvPr/>
        </p:nvSpPr>
        <p:spPr>
          <a:xfrm>
            <a:off x="907965" y="1893069"/>
            <a:ext cx="499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</a:rPr>
              <a:t>PRESTACIONES SOCIALES</a:t>
            </a:r>
            <a:endParaRPr lang="es-CO" sz="36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63766" y="5200922"/>
            <a:ext cx="9362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400" b="1" dirty="0" smtClean="0"/>
              <a:t>Vacaciones: </a:t>
            </a:r>
            <a:r>
              <a:rPr lang="es-CO" sz="2400" dirty="0" smtClean="0"/>
              <a:t>sueldo básico mensual x 4,17% (no se tiene en cuenta horas extras, trabajo suplementario y auxilio de transporte)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75500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0156" y="130812"/>
            <a:ext cx="10341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APORTES POR PARTE DEL </a:t>
            </a:r>
          </a:p>
          <a:p>
            <a:pPr algn="ctr"/>
            <a:r>
              <a:rPr lang="es-CO" sz="5400" b="1" dirty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EMPLEADOR</a:t>
            </a:r>
            <a:endParaRPr lang="es-CO" sz="54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07965" y="1893069"/>
            <a:ext cx="499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</a:rPr>
              <a:t>APORTES PARAFISCALES</a:t>
            </a:r>
            <a:endParaRPr lang="es-CO" sz="36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914398" y="2511380"/>
            <a:ext cx="8963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b="1" dirty="0"/>
              <a:t>Cajas de compensación familiar (4</a:t>
            </a:r>
            <a:r>
              <a:rPr lang="es-CO" sz="2800" b="1" dirty="0" smtClean="0"/>
              <a:t>%): </a:t>
            </a:r>
            <a:r>
              <a:rPr lang="es-CO" sz="2800" dirty="0" smtClean="0"/>
              <a:t>(total devengado mes – auxilio de transporte) x 4%</a:t>
            </a:r>
            <a:endParaRPr lang="es-CO" sz="2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14397" y="3747753"/>
            <a:ext cx="85386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b="1" dirty="0" smtClean="0"/>
              <a:t>I.C.B.F. (3%):</a:t>
            </a:r>
            <a:r>
              <a:rPr lang="es-CO" sz="2800" b="1" dirty="0"/>
              <a:t> </a:t>
            </a:r>
            <a:r>
              <a:rPr lang="es-CO" sz="2800" dirty="0"/>
              <a:t>(total devengado mes – auxilio de transporte</a:t>
            </a:r>
            <a:r>
              <a:rPr lang="es-CO" sz="2800" dirty="0" smtClean="0"/>
              <a:t>) x 3%</a:t>
            </a:r>
            <a:endParaRPr lang="es-CO" sz="28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14397" y="4958369"/>
            <a:ext cx="76242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b="1" dirty="0"/>
              <a:t>Sena. (2</a:t>
            </a:r>
            <a:r>
              <a:rPr lang="es-CO" sz="2800" b="1" dirty="0" smtClean="0"/>
              <a:t>%): </a:t>
            </a:r>
            <a:r>
              <a:rPr lang="es-CO" sz="2800" dirty="0"/>
              <a:t>(total devengado mes – auxilio de transporte) x 3%</a:t>
            </a:r>
          </a:p>
        </p:txBody>
      </p:sp>
    </p:spTree>
    <p:extLst>
      <p:ext uri="{BB962C8B-B14F-4D97-AF65-F5344CB8AC3E}">
        <p14:creationId xmlns:p14="http://schemas.microsoft.com/office/powerpoint/2010/main" val="287645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0156" y="130812"/>
            <a:ext cx="10341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 smtClean="0">
                <a:ln/>
                <a:solidFill>
                  <a:schemeClr val="accent3"/>
                </a:solidFill>
                <a:effectLst>
                  <a:glow rad="76200">
                    <a:schemeClr val="accent1">
                      <a:alpha val="19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RECARGOS DE HORAS EXTRAS</a:t>
            </a:r>
            <a:endParaRPr lang="es-CO" sz="5400" b="1" dirty="0">
              <a:ln/>
              <a:solidFill>
                <a:schemeClr val="accent3"/>
              </a:solidFill>
              <a:effectLst>
                <a:glow rad="76200">
                  <a:schemeClr val="accent1">
                    <a:alpha val="19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27188" y="2297684"/>
            <a:ext cx="184731" cy="5386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577517"/>
              </p:ext>
            </p:extLst>
          </p:nvPr>
        </p:nvGraphicFramePr>
        <p:xfrm>
          <a:off x="1197114" y="2836293"/>
          <a:ext cx="4408556" cy="27016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15664"/>
                <a:gridCol w="2092892"/>
              </a:tblGrid>
              <a:tr h="49059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HORA</a:t>
                      </a:r>
                      <a:endParaRPr lang="es-CO" dirty="0"/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RECARGO</a:t>
                      </a:r>
                      <a:endParaRPr lang="es-CO" dirty="0"/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490590">
                <a:tc>
                  <a:txBody>
                    <a:bodyPr/>
                    <a:lstStyle/>
                    <a:p>
                      <a:r>
                        <a:rPr lang="es-CO" dirty="0" smtClean="0"/>
                        <a:t>ORDINARIA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SIN</a:t>
                      </a:r>
                      <a:r>
                        <a:rPr lang="es-CO" baseline="0" dirty="0" smtClean="0"/>
                        <a:t> RECARGO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90590">
                <a:tc>
                  <a:txBody>
                    <a:bodyPr/>
                    <a:lstStyle/>
                    <a:p>
                      <a:r>
                        <a:rPr lang="es-CO" dirty="0" smtClean="0"/>
                        <a:t>NOCTURNA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35%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90590">
                <a:tc>
                  <a:txBody>
                    <a:bodyPr/>
                    <a:lstStyle/>
                    <a:p>
                      <a:r>
                        <a:rPr lang="es-CO" dirty="0" smtClean="0"/>
                        <a:t>EXTRA</a:t>
                      </a:r>
                      <a:r>
                        <a:rPr lang="es-CO" baseline="0" dirty="0" smtClean="0"/>
                        <a:t> </a:t>
                      </a:r>
                      <a:r>
                        <a:rPr lang="es-CO" dirty="0" smtClean="0"/>
                        <a:t>DIURNA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25%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39262">
                <a:tc>
                  <a:txBody>
                    <a:bodyPr/>
                    <a:lstStyle/>
                    <a:p>
                      <a:r>
                        <a:rPr lang="es-CO" dirty="0" smtClean="0"/>
                        <a:t>EXTRA</a:t>
                      </a:r>
                      <a:r>
                        <a:rPr lang="es-CO" baseline="0" dirty="0" smtClean="0"/>
                        <a:t> NOCTURNA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75%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96917"/>
              </p:ext>
            </p:extLst>
          </p:nvPr>
        </p:nvGraphicFramePr>
        <p:xfrm>
          <a:off x="6281530" y="2816857"/>
          <a:ext cx="4910211" cy="3205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98644"/>
                <a:gridCol w="25115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HORA</a:t>
                      </a:r>
                      <a:endParaRPr lang="es-CO" dirty="0"/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RECARGO</a:t>
                      </a:r>
                      <a:endParaRPr lang="es-CO" dirty="0"/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DOMINICAL</a:t>
                      </a:r>
                      <a:r>
                        <a:rPr lang="es-CO" baseline="0" dirty="0" smtClean="0"/>
                        <a:t> Y FESTIVO DIURNA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75% POR FESTIVO</a:t>
                      </a:r>
                    </a:p>
                    <a:p>
                      <a:pPr algn="ctr"/>
                      <a:r>
                        <a:rPr lang="es-CO" dirty="0" smtClean="0"/>
                        <a:t>25% POR DIURNO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DOMINICAL Y</a:t>
                      </a:r>
                      <a:r>
                        <a:rPr lang="es-CO" baseline="0" dirty="0" smtClean="0"/>
                        <a:t> FESTIVO NOCTURNA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75% POR FESTIVO</a:t>
                      </a:r>
                    </a:p>
                    <a:p>
                      <a:pPr algn="ctr"/>
                      <a:r>
                        <a:rPr lang="es-CO" dirty="0" smtClean="0"/>
                        <a:t>75% por festivo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ORDINARIA</a:t>
                      </a:r>
                      <a:r>
                        <a:rPr lang="es-CO" baseline="0" dirty="0" smtClean="0"/>
                        <a:t> DOMINICAL Y FESTIVO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75%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baseline="0" dirty="0" smtClean="0"/>
                        <a:t>ORDINARIA DOMINICAL Y NOCTURNA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75% POR</a:t>
                      </a:r>
                      <a:r>
                        <a:rPr lang="es-CO" baseline="0" dirty="0" smtClean="0"/>
                        <a:t> FESTIVO</a:t>
                      </a:r>
                    </a:p>
                    <a:p>
                      <a:pPr algn="ctr"/>
                      <a:r>
                        <a:rPr lang="es-CO" baseline="0" dirty="0" smtClean="0"/>
                        <a:t>35% RECARGO NOCTURNO</a:t>
                      </a:r>
                      <a:endParaRPr lang="es-CO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Elipse 10">
            <a:hlinkClick r:id="rId2" action="ppaction://hlinkfile"/>
          </p:cNvPr>
          <p:cNvSpPr/>
          <p:nvPr/>
        </p:nvSpPr>
        <p:spPr>
          <a:xfrm>
            <a:off x="5156913" y="5811193"/>
            <a:ext cx="824248" cy="78685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27000">
              <a:schemeClr val="bg2">
                <a:lumMod val="25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31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370</Words>
  <Application>Microsoft Office PowerPoint</Application>
  <PresentationFormat>Panorámica</PresentationFormat>
  <Paragraphs>67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Usuario1</dc:creator>
  <cp:lastModifiedBy>Usuario1</cp:lastModifiedBy>
  <cp:revision>34</cp:revision>
  <dcterms:created xsi:type="dcterms:W3CDTF">2014-05-29T03:32:45Z</dcterms:created>
  <dcterms:modified xsi:type="dcterms:W3CDTF">2014-05-30T09:07:11Z</dcterms:modified>
</cp:coreProperties>
</file>